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7230" y="477672"/>
            <a:ext cx="8236773" cy="2620369"/>
          </a:xfrm>
        </p:spPr>
        <p:txBody>
          <a:bodyPr/>
          <a:lstStyle/>
          <a:p>
            <a:pPr algn="l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Основные формы менеджмента, маркетинга и коммуникаций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8549" y="2688609"/>
            <a:ext cx="7745454" cy="2459123"/>
          </a:xfrm>
        </p:spPr>
        <p:txBody>
          <a:bodyPr>
            <a:noAutofit/>
          </a:bodyPr>
          <a:lstStyle/>
          <a:p>
            <a:pPr algn="l"/>
            <a:r>
              <a:rPr lang="ru-RU" sz="2800" b="1" dirty="0"/>
              <a:t>Вопросы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1. Понятие</a:t>
            </a:r>
            <a:r>
              <a:rPr lang="ru-RU" sz="2800" dirty="0"/>
              <a:t>, виды и функции коммуникаций, их роль в </a:t>
            </a:r>
            <a:r>
              <a:rPr lang="ru-RU" sz="2800" dirty="0" smtClean="0"/>
              <a:t>менеджменте и </a:t>
            </a:r>
            <a:r>
              <a:rPr lang="ru-RU" sz="2800" dirty="0"/>
              <a:t>маркетинге</a:t>
            </a:r>
            <a:br>
              <a:rPr lang="ru-RU" sz="2800" dirty="0"/>
            </a:br>
            <a:r>
              <a:rPr lang="ru-RU" sz="2800" dirty="0" smtClean="0"/>
              <a:t>2. Коммуникационный </a:t>
            </a:r>
            <a:r>
              <a:rPr lang="ru-RU" sz="2800" dirty="0"/>
              <a:t>менеджмент</a:t>
            </a:r>
            <a:br>
              <a:rPr lang="ru-RU" sz="2800" dirty="0"/>
            </a:br>
            <a:r>
              <a:rPr lang="ru-RU" sz="2800" dirty="0" smtClean="0"/>
              <a:t>3. Маркетинг </a:t>
            </a:r>
            <a:r>
              <a:rPr lang="ru-RU" sz="2800" dirty="0"/>
              <a:t>коммуникаций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669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Предприниматель и менеджер обладают следующими свойствами личности: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) преобладание мотивации «достижения успеха»;</a:t>
            </a:r>
          </a:p>
          <a:p>
            <a:r>
              <a:rPr lang="ru-RU" dirty="0"/>
              <a:t>2) чутье, самостоятельность, ответственность;</a:t>
            </a:r>
          </a:p>
          <a:p>
            <a:r>
              <a:rPr lang="ru-RU" dirty="0"/>
              <a:t>3) смелость, адекватная самооценка, развитое чувство собственного достоинства;</a:t>
            </a:r>
          </a:p>
          <a:p>
            <a:r>
              <a:rPr lang="ru-RU" dirty="0"/>
              <a:t>4) быстрота реакции, способность анализировать ситуацию и извлекать нужную информацию;</a:t>
            </a:r>
          </a:p>
          <a:p>
            <a:r>
              <a:rPr lang="ru-RU" dirty="0"/>
              <a:t>5) способность к умеренному, взвешенному риску, способность переносить неудачу;</a:t>
            </a:r>
          </a:p>
          <a:p>
            <a:r>
              <a:rPr lang="ru-RU" dirty="0"/>
              <a:t>6) эвристический стиль мышления, склонность предугадывать события;</a:t>
            </a:r>
          </a:p>
          <a:p>
            <a:r>
              <a:rPr lang="ru-RU" dirty="0"/>
              <a:t>7) компетенция в области экономики, технологии, юридических прав;</a:t>
            </a:r>
          </a:p>
          <a:p>
            <a:r>
              <a:rPr lang="ru-RU" dirty="0"/>
              <a:t>8) отсутствие морально сдерживающих стереотипов.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50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Коммуникативность</a:t>
            </a:r>
            <a:r>
              <a:rPr lang="ru-RU" dirty="0"/>
              <a:t> - способность к общению.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 </a:t>
            </a:r>
            <a:r>
              <a:rPr lang="ru-RU" sz="2400" dirty="0"/>
              <a:t>менеджменте одним из главных элементов является общение. </a:t>
            </a:r>
            <a:endParaRPr lang="ru-RU" sz="2400" dirty="0" smtClean="0"/>
          </a:p>
          <a:p>
            <a:r>
              <a:rPr lang="ru-RU" sz="2400" dirty="0" smtClean="0"/>
              <a:t>Общение </a:t>
            </a:r>
            <a:r>
              <a:rPr lang="ru-RU" sz="2400" dirty="0"/>
              <a:t>- сложный многоплановый процесс установления и развития контактов между людьми, порождаемый потребностями совместной деятельности и включающий в себя обмен информацией, выработку единой стратегии взаимодействия, восприятие и понимание другого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Общение имеет три стороны проявления: коммуникативную, интерактивную и перцептивную.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Коммуникативная </a:t>
            </a:r>
            <a:r>
              <a:rPr lang="ru-RU" sz="2000" dirty="0"/>
              <a:t>сторона общения проявляется через действия личности, сознательно ориентированные на их смысловое восприятие другими людьми.</a:t>
            </a:r>
          </a:p>
          <a:p>
            <a:r>
              <a:rPr lang="ru-RU" sz="2000" dirty="0"/>
              <a:t>Интерактивная сторона общения представляет собой взаимодействие людей друг с другом в процессе межличностных отношений. (Интеракция - это взаимодействие.)</a:t>
            </a:r>
          </a:p>
          <a:p>
            <a:r>
              <a:rPr lang="ru-RU" sz="2000" dirty="0"/>
              <a:t>Перцептивная сторона общения проявляется через восприятие и оценку людьми социальных объектов. Такими социальными объектами могут быть другие люди, сами общающиеся, группы, другие социальные общности.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43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Цель коммуникационного менеджмента</a:t>
            </a:r>
            <a:r>
              <a:rPr lang="ru-RU" sz="2000" dirty="0"/>
              <a:t> - повышение эффективности экономической системы, формирование и использование всех видов ее капитала путем организации коммуникативного пространства - формирует соответствующие задачи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) отбор и аккумулирование информации из внешних по отношению к данной экономической системе источников;</a:t>
            </a:r>
          </a:p>
          <a:p>
            <a:r>
              <a:rPr lang="ru-RU" dirty="0"/>
              <a:t>2) классификация, трансформация, обеспечение доступности информации;</a:t>
            </a:r>
          </a:p>
          <a:p>
            <a:r>
              <a:rPr lang="ru-RU" dirty="0"/>
              <a:t>3) распространение и обмен информацией как внутри системы, так и вне ее;</a:t>
            </a:r>
          </a:p>
          <a:p>
            <a:r>
              <a:rPr lang="ru-RU" dirty="0"/>
              <a:t>4) поиск эффективных способов, инструментов и механизмов интегрированной коммуникации;</a:t>
            </a:r>
          </a:p>
          <a:p>
            <a:r>
              <a:rPr lang="ru-RU" dirty="0"/>
              <a:t>5) воплощение фирменной коммуникации в продуктах, услугах, документах, базах данных и программном обеспечении;</a:t>
            </a:r>
          </a:p>
          <a:p>
            <a:r>
              <a:rPr lang="ru-RU" dirty="0"/>
              <a:t>6) создание, оценка и использование нематериальных активов.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Классические функции коммуникационного менеджмента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постановка цели, планирование, организация, мотивация, контроль и оценка результатов. Реализация каждой функции сопряжена с определенной спецификой. </a:t>
            </a:r>
          </a:p>
        </p:txBody>
      </p:sp>
    </p:spTree>
    <p:extLst>
      <p:ext uri="{BB962C8B-B14F-4D97-AF65-F5344CB8AC3E}">
        <p14:creationId xmlns:p14="http://schemas.microsoft.com/office/powerpoint/2010/main" val="4399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263" y="377588"/>
            <a:ext cx="8741739" cy="768824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Специфика коммуникационного менеджмента отражена также в ряде специализированных функций: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672" y="1528550"/>
            <a:ext cx="8596668" cy="4776716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1</a:t>
            </a:r>
            <a:r>
              <a:rPr lang="ru-RU" sz="5600" dirty="0"/>
              <a:t>) интегративная - выступает как средство объединения деловых партнеров, специалистов и т. п. для коммуникативного процесса, генерирования идей; обусловлена использованием новых управленческих, маркетинговых и информационных технологий, инновационной активностью и творчеством;</a:t>
            </a:r>
          </a:p>
          <a:p>
            <a:r>
              <a:rPr lang="ru-RU" sz="5600" dirty="0"/>
              <a:t>2) информационная - ставит цель расширить информационный фонд партнера, передать необходимую для профессиональной деятельности информацию, прокомментировать инновационные сведения; обусловлена знанием закономерностей информационного обмена, который совершается для достижения какой-то практической цели, решения какой-то проблемы;</a:t>
            </a:r>
          </a:p>
          <a:p>
            <a:r>
              <a:rPr lang="ru-RU" sz="5600" dirty="0"/>
              <a:t>3) контактоустанавливающая - ставит цель сформировать у деловых партнеров ценностные ориентации и установки, убедить их в правомерности тех или иных стратегий взаимодействия, сделать их своими единомышленниками; от ее реализации зависит успех коммуникативного замысла, поэтому требуется доскональное знание целевой аудитории;</a:t>
            </a:r>
          </a:p>
          <a:p>
            <a:r>
              <a:rPr lang="ru-RU" sz="5600" dirty="0"/>
              <a:t>4) функция </a:t>
            </a:r>
            <a:r>
              <a:rPr lang="ru-RU" sz="5600" dirty="0" err="1"/>
              <a:t>самопрезентации</a:t>
            </a:r>
            <a:r>
              <a:rPr lang="ru-RU" sz="5600" dirty="0"/>
              <a:t> - позволяет организации </a:t>
            </a:r>
            <a:r>
              <a:rPr lang="ru-RU" sz="5600" dirty="0" err="1"/>
              <a:t>самовыразиться</a:t>
            </a:r>
            <a:r>
              <a:rPr lang="ru-RU" sz="5600" dirty="0"/>
              <a:t> и самоутвердиться, продемонстрировать свой интеллектуальный потенциал; реализуется при создании имиджа, репутации, которые, однако, могут и не соответствовать статусу и коммуникативной роли;</a:t>
            </a:r>
          </a:p>
          <a:p>
            <a:r>
              <a:rPr lang="ru-RU" sz="5600" dirty="0"/>
              <a:t>5) ритуальная - формирует у партнеров эмоциональный на строй, передает чувства, переживания, побуждает к необходимому действию, сохраняет старые традиции организации, создает новые; используется в методах работы с персоналом (корпоративные празднества, награждения, чествования по поводу и т. д.), а также осуществляется при официальных церемониях;</a:t>
            </a:r>
          </a:p>
          <a:p>
            <a:r>
              <a:rPr lang="ru-RU" sz="5600" dirty="0"/>
              <a:t>6) образовательная - исследует коммуникативные навыки целевых аудиторий, реализует на практике новые идеи, распространяет достижения в области современной коммуникации; способствует развитию организационной/корпоративной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3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797" y="136478"/>
            <a:ext cx="8646205" cy="1793922"/>
          </a:xfrm>
        </p:spPr>
        <p:txBody>
          <a:bodyPr>
            <a:normAutofit fontScale="90000"/>
          </a:bodyPr>
          <a:lstStyle/>
          <a:p>
            <a:r>
              <a:rPr lang="ru-RU" sz="1600" dirty="0"/>
              <a:t>В </a:t>
            </a:r>
            <a:r>
              <a:rPr lang="ru-RU" sz="1600" dirty="0" smtClean="0"/>
              <a:t>работах по </a:t>
            </a:r>
            <a:r>
              <a:rPr lang="ru-RU" sz="1600" dirty="0"/>
              <a:t>теории и практике менеджмента </a:t>
            </a:r>
            <a:r>
              <a:rPr lang="ru-RU" sz="1600" dirty="0" smtClean="0"/>
              <a:t>приводится </a:t>
            </a:r>
            <a:r>
              <a:rPr lang="ru-RU" sz="1600" dirty="0"/>
              <a:t>такое распределение времени руководителя: 59% — запланированные заседания и встречи, 22% — работа с бумагами (документ — средство общения посредством письменной речи), 10% — незапланированные встречи, 6% — разговоры по телефону, и 3% — поездки и осмотры объектов. По сути, руководитель все свое время тратит на взаимодействие с людьми, на общение. Руководитель — средоточие </a:t>
            </a:r>
            <a:r>
              <a:rPr lang="ru-RU" sz="1600" dirty="0" smtClean="0"/>
              <a:t>коммуникаций в организации.</a:t>
            </a:r>
            <a:r>
              <a:rPr lang="ru-RU" sz="1600" b="1" dirty="0" smtClean="0"/>
              <a:t> </a:t>
            </a:r>
            <a:br>
              <a:rPr lang="ru-RU" sz="1600" b="1" dirty="0" smtClean="0"/>
            </a:br>
            <a:r>
              <a:rPr lang="ru-RU" sz="1600" b="1" dirty="0" smtClean="0"/>
              <a:t>Менеджер </a:t>
            </a:r>
            <a:r>
              <a:rPr lang="ru-RU" sz="1600" b="1" dirty="0"/>
              <a:t>как информационно-коммуникативный центр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3187" y="2160588"/>
            <a:ext cx="542566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Исследования показали, что менеджеры проводят примерно около 60—80% времени занимаясь коммуникациями, что проявляется в </a:t>
            </a:r>
            <a:r>
              <a:rPr lang="ru-RU" sz="2400" dirty="0" smtClean="0"/>
              <a:t>формах: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доведения </a:t>
            </a:r>
            <a:r>
              <a:rPr lang="ru-RU" dirty="0"/>
              <a:t>до сотрудников целей и задач организации;</a:t>
            </a:r>
          </a:p>
          <a:p>
            <a:pPr lvl="0"/>
            <a:r>
              <a:rPr lang="ru-RU" dirty="0" smtClean="0"/>
              <a:t>доведение </a:t>
            </a:r>
            <a:r>
              <a:rPr lang="ru-RU" dirty="0"/>
              <a:t>до сотрудников решений руководства;</a:t>
            </a:r>
          </a:p>
          <a:p>
            <a:pPr lvl="0"/>
            <a:r>
              <a:rPr lang="ru-RU" dirty="0" smtClean="0"/>
              <a:t>получение </a:t>
            </a:r>
            <a:r>
              <a:rPr lang="ru-RU" dirty="0"/>
              <a:t>информации о выполнении принятых решений, трудностях и проблемах, которые возникают в деятельности организации;</a:t>
            </a:r>
          </a:p>
          <a:p>
            <a:pPr lvl="0"/>
            <a:r>
              <a:rPr lang="ru-RU" dirty="0" smtClean="0"/>
              <a:t>выявление </a:t>
            </a:r>
            <a:r>
              <a:rPr lang="ru-RU" dirty="0"/>
              <a:t>возможностей, потенциально присущих подчиненным для их последующего использования в целях организации;</a:t>
            </a:r>
          </a:p>
          <a:p>
            <a:pPr lvl="0"/>
            <a:r>
              <a:rPr lang="ru-RU" dirty="0" smtClean="0"/>
              <a:t>стимулирование </a:t>
            </a:r>
            <a:r>
              <a:rPr lang="ru-RU" dirty="0"/>
              <a:t>сотрудников через похвалу, пропаганду достижений, поддержание их авторитета;</a:t>
            </a:r>
          </a:p>
          <a:p>
            <a:pPr lvl="0"/>
            <a:r>
              <a:rPr lang="ru-RU" dirty="0" smtClean="0"/>
              <a:t>получение </a:t>
            </a:r>
            <a:r>
              <a:rPr lang="ru-RU" dirty="0"/>
              <a:t>представления о ситуации, свойственной внешнему окружению организации, и о положении самой организации в этой среде.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8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Подчиненные посредством коммуникаций: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400" dirty="0" smtClean="0"/>
              <a:t>получают </a:t>
            </a:r>
            <a:r>
              <a:rPr lang="ru-RU" sz="2400" dirty="0"/>
              <a:t>представление о целях и задачах организации, своем месте и своей роли в общем процессе;</a:t>
            </a:r>
          </a:p>
          <a:p>
            <a:pPr lvl="0"/>
            <a:r>
              <a:rPr lang="ru-RU" sz="2400" dirty="0" smtClean="0"/>
              <a:t>получают </a:t>
            </a:r>
            <a:r>
              <a:rPr lang="ru-RU" sz="2400" dirty="0"/>
              <a:t>от начальства рекомендации по выполнению таких заданий и форме оценки результата их выполнения;</a:t>
            </a:r>
          </a:p>
          <a:p>
            <a:pPr lvl="0"/>
            <a:r>
              <a:rPr lang="ru-RU" sz="2400" dirty="0" smtClean="0"/>
              <a:t>оценивают </a:t>
            </a:r>
            <a:r>
              <a:rPr lang="ru-RU" sz="2400" dirty="0"/>
              <a:t>текущее состояние и перспективы организации;</a:t>
            </a:r>
          </a:p>
          <a:p>
            <a:pPr lvl="0"/>
            <a:r>
              <a:rPr lang="ru-RU" sz="2400" dirty="0" smtClean="0"/>
              <a:t>оценивают </a:t>
            </a:r>
            <a:r>
              <a:rPr lang="ru-RU" sz="2400" dirty="0"/>
              <a:t>руководство и коллег, их профессиональный уровень.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Формы управленческого общения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957" y="2347415"/>
            <a:ext cx="7535443" cy="336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1. Понятие</a:t>
            </a:r>
            <a:r>
              <a:rPr lang="ru-RU" b="1" dirty="0"/>
              <a:t>, виды и функции коммуникаций, их роль в менеджменте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Коммуникация </a:t>
            </a:r>
            <a:r>
              <a:rPr lang="ru-RU" sz="2400" dirty="0"/>
              <a:t>- это обмен информацией между двумя и более людьми.</a:t>
            </a:r>
          </a:p>
          <a:p>
            <a:r>
              <a:rPr lang="ru-RU" sz="2400" dirty="0"/>
              <a:t>Коммуникация - это процесс передачи информации кому-либо. Такая передача может осуществляться в явной форме (посредством языка или графических иллюстраций) или неявно, например, в невербальной форме (жесты, выражение лица и т. д.)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1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3. Маркетинг </a:t>
            </a:r>
            <a:r>
              <a:rPr lang="ru-RU" b="1" dirty="0"/>
              <a:t>коммуникаций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504" y="1270000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b="1" dirty="0"/>
              <a:t> </a:t>
            </a:r>
            <a:r>
              <a:rPr lang="ru-RU" sz="2000" dirty="0" smtClean="0"/>
              <a:t>Реализуя </a:t>
            </a:r>
            <a:r>
              <a:rPr lang="ru-RU" sz="2000" dirty="0"/>
              <a:t>маркетинг, предприятие, с одной стороны, выявляет реальные нужды и потребности в товаре, организует производство требуемого товара, устанавливает на него обоснованную цену и обеспечивает доставку в необходимом количестве в заданное место и в соответствующее время, а с другой - воздействует на потребителей, создавая имидж предприятия и формируя мнение о целесообразности приобретения данного товара. Последнее обеспечивается путём разработки и реализации коммуникационной политики. Современный акцент в ней делается на формировании, поддержании и развитии долгосрочных партнёрских отношений на основе знания друг друга, уважения друг к другу и нацеленности на взаимную выгоду.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03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Маркетинговыми коммуникациями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называется</a:t>
            </a:r>
            <a:r>
              <a:rPr lang="ru-RU" sz="2400" dirty="0" smtClean="0"/>
              <a:t> </a:t>
            </a:r>
            <a:r>
              <a:rPr lang="ru-RU" sz="2400" dirty="0"/>
              <a:t>деятельность, совокупность средств и конкретные действия по поиску, анализу, генерации и распространению информации, значимой для субъектов маркетинговых отношений. </a:t>
            </a:r>
            <a:endParaRPr lang="ru-RU" sz="2400" dirty="0" smtClean="0"/>
          </a:p>
          <a:p>
            <a:r>
              <a:rPr lang="ru-RU" sz="2400" dirty="0" smtClean="0"/>
              <a:t>Характерные </a:t>
            </a:r>
            <a:r>
              <a:rPr lang="ru-RU" sz="2400" dirty="0"/>
              <a:t>особенности маркетинговых коммуникаций - это целенаправленность распространения, комплексный характер, повторяемость воздействия, активное использование СМИ и Интернета.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9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Комплекс маркетинговых коммуникаций состоит из четырёх основных средств воздействия: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</a:t>
            </a:r>
            <a:r>
              <a:rPr lang="ru-RU" dirty="0"/>
              <a:t>. реклама - любая форма неличного представления и продвижения идей, товаров и услуг, оплачиваемая точно установленным заказчиком;</a:t>
            </a:r>
          </a:p>
          <a:p>
            <a:pPr lvl="0"/>
            <a:r>
              <a:rPr lang="ru-RU" dirty="0"/>
              <a:t>2. стимулирование сбыта - кратковременные побудительные меры поощрения покупки или продажи товара или услуги;</a:t>
            </a:r>
          </a:p>
          <a:p>
            <a:pPr lvl="0"/>
            <a:r>
              <a:rPr lang="ru-RU" dirty="0"/>
              <a:t>3. </a:t>
            </a:r>
            <a:r>
              <a:rPr lang="ru-RU" dirty="0" err="1"/>
              <a:t>publik</a:t>
            </a:r>
            <a:r>
              <a:rPr lang="ru-RU" dirty="0"/>
              <a:t> </a:t>
            </a:r>
            <a:r>
              <a:rPr lang="ru-RU" dirty="0" err="1"/>
              <a:t>relations</a:t>
            </a:r>
            <a:r>
              <a:rPr lang="ru-RU" dirty="0"/>
              <a:t> или иногда пропаганда («паблисити») - формирование благоприятного общественного мнения об организации и её продукции, в наиболее распространённом русском переводе - «связи с общественностью» или, что правильнее, с определёнными социальными группами;</a:t>
            </a:r>
          </a:p>
          <a:p>
            <a:pPr lvl="0"/>
            <a:r>
              <a:rPr lang="ru-RU" dirty="0"/>
              <a:t>4. личная продажа, прямая коммуникация, </a:t>
            </a:r>
            <a:r>
              <a:rPr lang="ru-RU" dirty="0" err="1"/>
              <a:t>директ</a:t>
            </a:r>
            <a:r>
              <a:rPr lang="ru-RU" dirty="0"/>
              <a:t>-маркетинг - персонифицированное представление товара или услуги в ходе беседы с одним или несколькими потенциальными покупателями с целью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82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 выбор методов продвижения / комбинаций методов влияют следующие факторы: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1</a:t>
            </a:r>
            <a:r>
              <a:rPr lang="ru-RU" dirty="0"/>
              <a:t>. Денежные ресурсы. </a:t>
            </a:r>
          </a:p>
          <a:p>
            <a:pPr lvl="0"/>
            <a:r>
              <a:rPr lang="ru-RU" dirty="0"/>
              <a:t>2. Цели кампании в области продвижения. </a:t>
            </a:r>
          </a:p>
          <a:p>
            <a:pPr lvl="0"/>
            <a:r>
              <a:rPr lang="ru-RU" dirty="0"/>
              <a:t>3. Характеристики целевого рынка..</a:t>
            </a:r>
          </a:p>
          <a:p>
            <a:pPr lvl="0"/>
            <a:r>
              <a:rPr lang="ru-RU" dirty="0"/>
              <a:t>4. Характеристики продукта. </a:t>
            </a:r>
          </a:p>
          <a:p>
            <a:pPr lvl="0"/>
            <a:r>
              <a:rPr lang="ru-RU" dirty="0"/>
              <a:t>5. Этап жизненного цикла продукта. </a:t>
            </a:r>
          </a:p>
          <a:p>
            <a:pPr lvl="0"/>
            <a:r>
              <a:rPr lang="ru-RU" dirty="0"/>
              <a:t>6. Цена. </a:t>
            </a:r>
          </a:p>
          <a:p>
            <a:pPr lvl="0"/>
            <a:r>
              <a:rPr lang="ru-RU" dirty="0"/>
              <a:t>7. Возможность применения тех или иных методов продвижения. Это зависит, например, от того, достигают ли конкретные рекламные носители целевой аудитории или нет. </a:t>
            </a:r>
          </a:p>
          <a:p>
            <a:pPr lvl="0"/>
            <a:r>
              <a:rPr lang="ru-RU" dirty="0"/>
              <a:t>8. Нахождение потребителя на определённой стадии готовности купить товар.</a:t>
            </a:r>
          </a:p>
          <a:p>
            <a:pPr lvl="0"/>
            <a:r>
              <a:rPr lang="ru-RU" dirty="0"/>
              <a:t>9. Выбранной стратегией продвижения. При продвижении продукта применяются стратегия «проталкивания» и стратегия «вытягивания».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Однако следует иметь ввиду, что коммуникационную функцию также выполняют и другие элементы комплекса маркетинга.</a:t>
            </a:r>
            <a:r>
              <a:rPr lang="ru-RU" sz="24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Например</a:t>
            </a:r>
            <a:r>
              <a:rPr lang="ru-RU" sz="2000" dirty="0"/>
              <a:t>, иногда дизайн товара, его характеристики, упаковка и цена говорят потребителю значительно больше о товаре, нежели его реклама. В этом плане классификация методов продвижения носит относительный характер и используется прежде всего в целях облегчения процесса обучения маркетингу. С практической точки зрения не столь важно, например, куда относится прямой маркетинг: к методам маркетинговых коммуникаций или методам ведения торговли. Важно знать, что он из себя представляет, и как этим методом эффективно пользоваться в практической маркетинговой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5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Целевая аудитория может находиться в любом из шести состояний покупательской готовности: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/>
              <a:t>1</a:t>
            </a:r>
            <a:r>
              <a:rPr lang="ru-RU" sz="2400" dirty="0"/>
              <a:t>. </a:t>
            </a:r>
            <a:r>
              <a:rPr lang="ru-RU" sz="2400" u="sng" dirty="0"/>
              <a:t>Осведомлённость</a:t>
            </a:r>
            <a:r>
              <a:rPr lang="ru-RU" sz="2400" dirty="0"/>
              <a:t>. </a:t>
            </a:r>
          </a:p>
          <a:p>
            <a:pPr lvl="0"/>
            <a:r>
              <a:rPr lang="ru-RU" sz="2400" dirty="0"/>
              <a:t>2. </a:t>
            </a:r>
            <a:r>
              <a:rPr lang="ru-RU" sz="2400" u="sng" dirty="0"/>
              <a:t>Знание</a:t>
            </a:r>
            <a:r>
              <a:rPr lang="ru-RU" sz="2400" dirty="0"/>
              <a:t>. </a:t>
            </a:r>
          </a:p>
          <a:p>
            <a:pPr lvl="0"/>
            <a:r>
              <a:rPr lang="ru-RU" sz="2400" dirty="0"/>
              <a:t>3. </a:t>
            </a:r>
            <a:r>
              <a:rPr lang="ru-RU" sz="2400" u="sng" dirty="0"/>
              <a:t>Благорасположение.</a:t>
            </a:r>
            <a:r>
              <a:rPr lang="ru-RU" sz="2400" dirty="0"/>
              <a:t> </a:t>
            </a:r>
          </a:p>
          <a:p>
            <a:pPr lvl="0"/>
            <a:r>
              <a:rPr lang="ru-RU" sz="2400" dirty="0"/>
              <a:t>4. </a:t>
            </a:r>
            <a:r>
              <a:rPr lang="ru-RU" sz="2400" u="sng" dirty="0"/>
              <a:t>Предпочтение.</a:t>
            </a:r>
            <a:r>
              <a:rPr lang="ru-RU" sz="2400" dirty="0"/>
              <a:t> </a:t>
            </a:r>
          </a:p>
          <a:p>
            <a:pPr lvl="0"/>
            <a:r>
              <a:rPr lang="ru-RU" sz="2400" dirty="0"/>
              <a:t>5. </a:t>
            </a:r>
            <a:r>
              <a:rPr lang="ru-RU" sz="2400" u="sng" dirty="0"/>
              <a:t>Убеждённость.</a:t>
            </a:r>
            <a:r>
              <a:rPr lang="ru-RU" sz="2400" dirty="0"/>
              <a:t> </a:t>
            </a:r>
          </a:p>
          <a:p>
            <a:pPr lvl="0"/>
            <a:r>
              <a:rPr lang="ru-RU" sz="2400" dirty="0"/>
              <a:t>6. </a:t>
            </a:r>
            <a:r>
              <a:rPr lang="ru-RU" sz="2400" u="sng" dirty="0"/>
              <a:t>Совершение покупки.</a:t>
            </a:r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4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Потребитель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Очевидно, что данная логика может нарушаться, и потребитель, например, может сразу купить какой-то продукт, затем выработать своё отношение к нему, и уже только затем связать его с определённой маркой. Профессионализм и искусство маркетолога в данном случае как раз и заключается в знании, какой логикой «созревания» до покупки определённого товара будет руководствоваться потребитель конкретной целевой аудитории.</a:t>
            </a:r>
          </a:p>
          <a:p>
            <a:r>
              <a:rPr lang="ru-RU" dirty="0"/>
              <a:t>Перечисленные шесть состояний сводятся к трём этапам. Это этап познания - осведомлённость, знание. Этап эмоций - благорасположение, предпочтение, убеждённость. Этап поведенческих проявлений - совершение покупки.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43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Опишите  виды коммуникации</a:t>
            </a:r>
          </a:p>
          <a:p>
            <a:r>
              <a:rPr lang="ru-RU" sz="2400" b="1" dirty="0" smtClean="0"/>
              <a:t>Расскажите о неформальных коммуникациях</a:t>
            </a:r>
          </a:p>
          <a:p>
            <a:r>
              <a:rPr lang="ru-RU" sz="2400" b="1" dirty="0" smtClean="0"/>
              <a:t>В чем цели </a:t>
            </a:r>
            <a:r>
              <a:rPr lang="ru-RU" sz="2400" b="1" dirty="0"/>
              <a:t>коммуникационного менеджмента</a:t>
            </a:r>
            <a:r>
              <a:rPr lang="ru-RU" sz="2400" dirty="0"/>
              <a:t> </a:t>
            </a:r>
            <a:endParaRPr lang="ru-RU" sz="2400" b="1" dirty="0" smtClean="0"/>
          </a:p>
          <a:p>
            <a:r>
              <a:rPr lang="ru-RU" sz="2400" b="1" dirty="0" smtClean="0"/>
              <a:t>Опишите распределение времени руководителя</a:t>
            </a:r>
          </a:p>
          <a:p>
            <a:r>
              <a:rPr lang="ru-RU" sz="2400" b="1" dirty="0" smtClean="0"/>
              <a:t>Целевая </a:t>
            </a:r>
            <a:r>
              <a:rPr lang="ru-RU" sz="2400" b="1" dirty="0"/>
              <a:t>аудитория может находиться в любом из шести состояний покупательской готовности: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24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Выделяют следующие виды коммуникаций: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b="1" dirty="0"/>
              <a:t>) организационные;</a:t>
            </a:r>
          </a:p>
          <a:p>
            <a:r>
              <a:rPr lang="ru-RU" dirty="0"/>
              <a:t>- внешние;</a:t>
            </a:r>
          </a:p>
          <a:p>
            <a:r>
              <a:rPr lang="ru-RU" dirty="0"/>
              <a:t>- внутренние;</a:t>
            </a:r>
          </a:p>
          <a:p>
            <a:r>
              <a:rPr lang="ru-RU" dirty="0"/>
              <a:t>- формальные;</a:t>
            </a:r>
          </a:p>
          <a:p>
            <a:r>
              <a:rPr lang="ru-RU" dirty="0"/>
              <a:t>- вертикальные:</a:t>
            </a:r>
          </a:p>
          <a:p>
            <a:r>
              <a:rPr lang="ru-RU" dirty="0"/>
              <a:t>по восходящей;</a:t>
            </a:r>
          </a:p>
          <a:p>
            <a:r>
              <a:rPr lang="ru-RU" dirty="0"/>
              <a:t>по нисходящей;</a:t>
            </a:r>
          </a:p>
          <a:p>
            <a:r>
              <a:rPr lang="ru-RU" dirty="0"/>
              <a:t>- горизонтальные коммуникации;</a:t>
            </a:r>
          </a:p>
          <a:p>
            <a:r>
              <a:rPr lang="ru-RU" dirty="0"/>
              <a:t>- неформальные;</a:t>
            </a:r>
          </a:p>
          <a:p>
            <a:r>
              <a:rPr lang="ru-RU" dirty="0"/>
              <a:t>2) </a:t>
            </a:r>
            <a:r>
              <a:rPr lang="ru-RU" b="1" dirty="0"/>
              <a:t>межличностные.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5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029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Организационные коммуникации </a:t>
            </a:r>
            <a:r>
              <a:rPr lang="ru-RU" sz="2400" dirty="0">
                <a:solidFill>
                  <a:schemeClr val="tx1"/>
                </a:solidFill>
              </a:rPr>
              <a:t>- это совокупность коммуникаций, строящихся на основе общения, опосредованного информацией о самой организации, ее целях и задачах.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71972"/>
          </a:xfrm>
        </p:spPr>
        <p:txBody>
          <a:bodyPr>
            <a:noAutofit/>
          </a:bodyPr>
          <a:lstStyle/>
          <a:p>
            <a:r>
              <a:rPr lang="ru-RU" sz="2400" b="1" dirty="0"/>
              <a:t>Межличностные коммуникации </a:t>
            </a:r>
            <a:r>
              <a:rPr lang="ru-RU" sz="2400" dirty="0"/>
              <a:t>- устное общение людей в одном из перечисленных видов. Природа межличностных отношений существенно отличается от природы общественных отношений, так как их важнейшая специфическая черта - эмоциональная основа. Поэтому межличностные отношения можно рассматривать как фактор психологического климата группы. Эмоциональная основа межличностных отношений означает, что они возникают и складываются на основе определенных чувств, рождающихся у людей по отношению друг к другу.</a:t>
            </a:r>
          </a:p>
        </p:txBody>
      </p:sp>
    </p:spTree>
    <p:extLst>
      <p:ext uri="{BB962C8B-B14F-4D97-AF65-F5344CB8AC3E}">
        <p14:creationId xmlns:p14="http://schemas.microsoft.com/office/powerpoint/2010/main" val="15985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611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Внешние </a:t>
            </a:r>
            <a:r>
              <a:rPr lang="ru-RU" b="1" dirty="0" smtClean="0"/>
              <a:t>коммуникации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558" y="1296537"/>
            <a:ext cx="8714444" cy="4744825"/>
          </a:xfrm>
        </p:spPr>
        <p:txBody>
          <a:bodyPr>
            <a:normAutofit fontScale="85000" lnSpcReduction="20000"/>
          </a:bodyPr>
          <a:lstStyle/>
          <a:p>
            <a:r>
              <a:rPr lang="ru-RU" sz="2200" dirty="0" smtClean="0"/>
              <a:t>Внешние </a:t>
            </a:r>
            <a:r>
              <a:rPr lang="ru-RU" sz="2200" dirty="0"/>
              <a:t>коммуникации - это коммуникации между организацией и средой. Факторы внешней среды очень сильно влияют на деятельность организации. От этих факторов зависят коммуникационные потребности организации. Если бы нужно было проанализировать, о чем говорят, пишут и читают в действительности люди в организации, основное внимание пришлось бы сосредоточить на каких-то вопросах, которые связаны с потребностями информационного взаимодействия с внешним окружением, которое влияет или будет влиять на организацию.</a:t>
            </a:r>
          </a:p>
          <a:p>
            <a:r>
              <a:rPr lang="ru-RU" sz="2200" dirty="0"/>
              <a:t>Организации пользуются разнообразными средствами для коммуникаций с составляющими своего внешнего окружения. С имеющимися и потенциальными потребителями они сообщаются с помощью рекламы и других программ продвижения товаров на рынок. В сфере отношений с общественностью первостепенное внимание уделяется созданию определенного образа, имиджа организации на местном, общенациональном или международном уровне. Организациям приходится подчиняться государственному регулированию и заполнять в этой связи пространные письменные отчеты.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96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Внутренние коммуникации </a:t>
            </a:r>
            <a:r>
              <a:rPr lang="ru-RU" sz="2200" dirty="0">
                <a:solidFill>
                  <a:schemeClr val="tx1"/>
                </a:solidFill>
              </a:rPr>
              <a:t>- это коммуникации внутри организации между различными уровнями и подразделениями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856" y="1930400"/>
            <a:ext cx="8596668" cy="3880773"/>
          </a:xfrm>
        </p:spPr>
        <p:txBody>
          <a:bodyPr/>
          <a:lstStyle/>
          <a:p>
            <a:r>
              <a:rPr lang="ru-RU" b="1" dirty="0"/>
              <a:t>Формальные коммуникации </a:t>
            </a:r>
            <a:r>
              <a:rPr lang="ru-RU" dirty="0"/>
              <a:t>- это коммуникации, которые определяются организационной структурой предприятия, взаимосвязью уровней управления и функциональных отделов. Чем больше уровней управления, тем выше вероятность искажения информации, так как каждый уровень управления может корректировать и отфильтровывать сообщения.</a:t>
            </a:r>
          </a:p>
          <a:p>
            <a:r>
              <a:rPr lang="ru-RU" b="1" dirty="0"/>
              <a:t>Неформальные </a:t>
            </a:r>
            <a:r>
              <a:rPr lang="ru-RU" b="1" dirty="0" smtClean="0"/>
              <a:t>коммуникации. </a:t>
            </a:r>
            <a:r>
              <a:rPr lang="ru-RU" dirty="0" smtClean="0"/>
              <a:t>Канал </a:t>
            </a:r>
            <a:r>
              <a:rPr lang="ru-RU" dirty="0"/>
              <a:t>неформальных коммуникаций можно назвать каналом распространения слухов. Поскольку по каналам слухов информация передается много быстрее, чем по каналам формального сообщения, руководители пользуются первыми для запланированной утечки и распространения определенной информации или сведений типа «только между нами».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53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Вертикальные коммуникации.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Информация </a:t>
            </a:r>
            <a:r>
              <a:rPr lang="ru-RU" sz="2000" dirty="0"/>
              <a:t>перемещается внутри организации с уровня на уровень в рамках вертикальных коммуникаций. Она может передаваться по нисходящей, т.е. с высших уровней на низшие. Таким путем подчиненным уровням управления сообщается о текущих задачах, изменении приоритетов, конкретных заданиях, рекомендуемых процедурах и т. п.  Например, вице-президент по производству может сообщать управляющему заводом (руководителю среднего уровня) о предстоящих изменениях в производстве продукта. В свою очередь, управляющий заводом должен проинформировать подчиненных ему руководителей об особенностях готовящихся изменений.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6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275" y="327547"/>
            <a:ext cx="8728092" cy="6141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Горизонтальные коммуникации.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6" y="941697"/>
            <a:ext cx="8646205" cy="530897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Горизонтальные </a:t>
            </a:r>
            <a:r>
              <a:rPr lang="ru-RU" sz="8000" dirty="0"/>
              <a:t>коммуникации - это коммуникации между различными отделами организации. В дополнение к обмену информацией по нисходящей или восходящей организации нуждаются в горизонтальных коммуникациях. Организация состоит из множества подразделений, поэтому обмен информацией между ними нужен для координации задач и действий. Поскольку организация - это система взаимосвязанных элементов, руководство должно добиваться, чтобы специализированные элементы работали совместно, продвигая организацию в нужном направлении.</a:t>
            </a:r>
          </a:p>
          <a:p>
            <a:r>
              <a:rPr lang="ru-RU" sz="8000" dirty="0"/>
              <a:t>К примеру, представители разных отделов в нашем университете периодически обмениваются информацией по таким вопросам, как составление расписания занятий, уровень требований в программах для выпускников, сотрудничество в исследовательской и консультативной деятельности и обслуживание местного населения.</a:t>
            </a:r>
          </a:p>
          <a:p>
            <a:r>
              <a:rPr lang="ru-RU" sz="8000" dirty="0"/>
              <a:t>В обмене информацией по горизонтали часто участвуют комитеты или специальные группы, в которых формируются равноправные отношения, являющиеся важной составляющей удовлетворенности работников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2. Коммуникационный </a:t>
            </a:r>
            <a:r>
              <a:rPr lang="ru-RU" b="1" dirty="0"/>
              <a:t>менеджмент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 smtClean="0"/>
              <a:t>- </a:t>
            </a:r>
            <a:r>
              <a:rPr lang="ru-RU" sz="2400" dirty="0"/>
              <a:t>это самостоятельный вид специального менеджмента, осуществляющий познание и использование закономерностей обмена информацией, знаниями и интеллектуальной собственностью в процессе формирования и развития экономических систем </a:t>
            </a:r>
            <a:endParaRPr lang="ru-RU" sz="2400" dirty="0" smtClean="0"/>
          </a:p>
          <a:p>
            <a:pPr lvl="0"/>
            <a:r>
              <a:rPr lang="ru-RU" sz="2400" dirty="0" smtClean="0"/>
              <a:t>Важнейшими </a:t>
            </a:r>
            <a:r>
              <a:rPr lang="ru-RU" sz="2400" dirty="0"/>
              <a:t>составляющими эффективности деятельности менеджера и предпринимателя являются организаторские и коммуникативные качества.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21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2041</Words>
  <Application>Microsoft Office PowerPoint</Application>
  <PresentationFormat>Широкоэкранный</PresentationFormat>
  <Paragraphs>117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Грань</vt:lpstr>
      <vt:lpstr>   Основные формы менеджмента, маркетинга и коммуникаций </vt:lpstr>
      <vt:lpstr>1. Понятие, виды и функции коммуникаций, их роль в менеджменте </vt:lpstr>
      <vt:lpstr>Выделяют следующие виды коммуникаций: </vt:lpstr>
      <vt:lpstr>Организационные коммуникации - это совокупность коммуникаций, строящихся на основе общения, опосредованного информацией о самой организации, ее целях и задачах. </vt:lpstr>
      <vt:lpstr>Внешние коммуникации </vt:lpstr>
      <vt:lpstr> Внутренние коммуникации - это коммуникации внутри организации между различными уровнями и подразделениями. </vt:lpstr>
      <vt:lpstr>Вертикальные коммуникации. </vt:lpstr>
      <vt:lpstr>Горизонтальные коммуникации. </vt:lpstr>
      <vt:lpstr>2. Коммуникационный менеджмент </vt:lpstr>
      <vt:lpstr>Предприниматель и менеджер обладают следующими свойствами личности: </vt:lpstr>
      <vt:lpstr>Коммуникативность - способность к общению. </vt:lpstr>
      <vt:lpstr>Общение имеет три стороны проявления: коммуникативную, интерактивную и перцептивную. </vt:lpstr>
      <vt:lpstr>Цель коммуникационного менеджмента - повышение эффективности экономической системы, формирование и использование всех видов ее капитала путем организации коммуникативного пространства - формирует соответствующие задачи </vt:lpstr>
      <vt:lpstr>Классические функции коммуникационного менеджмента </vt:lpstr>
      <vt:lpstr>Специфика коммуникационного менеджмента отражена также в ряде специализированных функций: </vt:lpstr>
      <vt:lpstr>В работах по теории и практике менеджмента приводится такое распределение времени руководителя: 59% — запланированные заседания и встречи, 22% — работа с бумагами (документ — средство общения посредством письменной речи), 10% — незапланированные встречи, 6% — разговоры по телефону, и 3% — поездки и осмотры объектов. По сути, руководитель все свое время тратит на взаимодействие с людьми, на общение. Руководитель — средоточие коммуникаций в организации.  Менеджер как информационно-коммуникативный центр </vt:lpstr>
      <vt:lpstr>Исследования показали, что менеджеры проводят примерно около 60—80% времени занимаясь коммуникациями, что проявляется в формах: </vt:lpstr>
      <vt:lpstr>Подчиненные посредством коммуникаций: </vt:lpstr>
      <vt:lpstr>Формы управленческого общения</vt:lpstr>
      <vt:lpstr>3. Маркетинг коммуникаций </vt:lpstr>
      <vt:lpstr>Маркетинговыми коммуникациями </vt:lpstr>
      <vt:lpstr>Комплекс маркетинговых коммуникаций состоит из четырёх основных средств воздействия: </vt:lpstr>
      <vt:lpstr>На выбор методов продвижения / комбинаций методов влияют следующие факторы: </vt:lpstr>
      <vt:lpstr>Однако следует иметь ввиду, что коммуникационную функцию также выполняют и другие элементы комплекса маркетинга. </vt:lpstr>
      <vt:lpstr>Целевая аудитория может находиться в любом из шести состояний покупательской готовности: </vt:lpstr>
      <vt:lpstr>Потребитель</vt:lpstr>
      <vt:lpstr>Вопросы: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2. Основные формы менеджмента, маркетинга и коммуникаций Вопросы Понятие, виды и функции коммуникаций, их роль в менеджментеи маркетинге Коммуникационный менеджмент Маркетинг коммуникаций</dc:title>
  <dc:creator>Windows User</dc:creator>
  <cp:lastModifiedBy>Алкожаева Айсулу</cp:lastModifiedBy>
  <cp:revision>8</cp:revision>
  <dcterms:created xsi:type="dcterms:W3CDTF">2020-09-19T06:30:44Z</dcterms:created>
  <dcterms:modified xsi:type="dcterms:W3CDTF">2021-09-09T10:14:55Z</dcterms:modified>
</cp:coreProperties>
</file>